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handoutMasterIdLst>
    <p:handoutMasterId r:id="rId17"/>
  </p:handoutMasterIdLst>
  <p:sldIdLst>
    <p:sldId id="256" r:id="rId2"/>
    <p:sldId id="257" r:id="rId3"/>
    <p:sldId id="258" r:id="rId4"/>
    <p:sldId id="259" r:id="rId5"/>
    <p:sldId id="260" r:id="rId6"/>
    <p:sldId id="261" r:id="rId7"/>
    <p:sldId id="262" r:id="rId8"/>
    <p:sldId id="263" r:id="rId9"/>
    <p:sldId id="269" r:id="rId10"/>
    <p:sldId id="264" r:id="rId11"/>
    <p:sldId id="265" r:id="rId12"/>
    <p:sldId id="266" r:id="rId13"/>
    <p:sldId id="267" r:id="rId14"/>
    <p:sldId id="268" r:id="rId15"/>
  </p:sldIdLst>
  <p:sldSz cx="9144000" cy="6858000" type="screen4x3"/>
  <p:notesSz cx="7053263"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57053" cy="465615"/>
          </a:xfrm>
          <a:prstGeom prst="rect">
            <a:avLst/>
          </a:prstGeom>
        </p:spPr>
        <p:txBody>
          <a:bodyPr vert="horz" lIns="92610" tIns="46305" rIns="92610" bIns="46305" rtlCol="0"/>
          <a:lstStyle>
            <a:lvl1pPr algn="l">
              <a:defRPr sz="1200"/>
            </a:lvl1pPr>
          </a:lstStyle>
          <a:p>
            <a:endParaRPr lang="en-US"/>
          </a:p>
        </p:txBody>
      </p:sp>
      <p:sp>
        <p:nvSpPr>
          <p:cNvPr id="3" name="Date Placeholder 2"/>
          <p:cNvSpPr>
            <a:spLocks noGrp="1"/>
          </p:cNvSpPr>
          <p:nvPr>
            <p:ph type="dt" sz="quarter" idx="1"/>
          </p:nvPr>
        </p:nvSpPr>
        <p:spPr>
          <a:xfrm>
            <a:off x="3994615" y="1"/>
            <a:ext cx="3057053" cy="465615"/>
          </a:xfrm>
          <a:prstGeom prst="rect">
            <a:avLst/>
          </a:prstGeom>
        </p:spPr>
        <p:txBody>
          <a:bodyPr vert="horz" lIns="92610" tIns="46305" rIns="92610" bIns="46305" rtlCol="0"/>
          <a:lstStyle>
            <a:lvl1pPr algn="r">
              <a:defRPr sz="1200"/>
            </a:lvl1pPr>
          </a:lstStyle>
          <a:p>
            <a:fld id="{209A4682-12B0-4DD8-9C56-164396E22ED4}" type="datetimeFigureOut">
              <a:rPr lang="en-US" smtClean="0"/>
              <a:pPr/>
              <a:t>10/3/2018</a:t>
            </a:fld>
            <a:endParaRPr lang="en-US"/>
          </a:p>
        </p:txBody>
      </p:sp>
      <p:sp>
        <p:nvSpPr>
          <p:cNvPr id="4" name="Footer Placeholder 3"/>
          <p:cNvSpPr>
            <a:spLocks noGrp="1"/>
          </p:cNvSpPr>
          <p:nvPr>
            <p:ph type="ftr" sz="quarter" idx="2"/>
          </p:nvPr>
        </p:nvSpPr>
        <p:spPr>
          <a:xfrm>
            <a:off x="1" y="8841886"/>
            <a:ext cx="3057053" cy="465615"/>
          </a:xfrm>
          <a:prstGeom prst="rect">
            <a:avLst/>
          </a:prstGeom>
        </p:spPr>
        <p:txBody>
          <a:bodyPr vert="horz" lIns="92610" tIns="46305" rIns="92610" bIns="46305" rtlCol="0" anchor="b"/>
          <a:lstStyle>
            <a:lvl1pPr algn="l">
              <a:defRPr sz="1200"/>
            </a:lvl1pPr>
          </a:lstStyle>
          <a:p>
            <a:endParaRPr lang="en-US"/>
          </a:p>
        </p:txBody>
      </p:sp>
      <p:sp>
        <p:nvSpPr>
          <p:cNvPr id="5" name="Slide Number Placeholder 4"/>
          <p:cNvSpPr>
            <a:spLocks noGrp="1"/>
          </p:cNvSpPr>
          <p:nvPr>
            <p:ph type="sldNum" sz="quarter" idx="3"/>
          </p:nvPr>
        </p:nvSpPr>
        <p:spPr>
          <a:xfrm>
            <a:off x="3994615" y="8841886"/>
            <a:ext cx="3057053" cy="465615"/>
          </a:xfrm>
          <a:prstGeom prst="rect">
            <a:avLst/>
          </a:prstGeom>
        </p:spPr>
        <p:txBody>
          <a:bodyPr vert="horz" lIns="92610" tIns="46305" rIns="92610" bIns="46305" rtlCol="0" anchor="b"/>
          <a:lstStyle>
            <a:lvl1pPr algn="r">
              <a:defRPr sz="1200"/>
            </a:lvl1pPr>
          </a:lstStyle>
          <a:p>
            <a:fld id="{C98B25B2-D4E0-4D7C-AD83-F885C54F445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56414" cy="465455"/>
          </a:xfrm>
          <a:prstGeom prst="rect">
            <a:avLst/>
          </a:prstGeom>
        </p:spPr>
        <p:txBody>
          <a:bodyPr vert="horz" lIns="92610" tIns="46305" rIns="92610" bIns="46305" rtlCol="0"/>
          <a:lstStyle>
            <a:lvl1pPr algn="l">
              <a:defRPr sz="1200"/>
            </a:lvl1pPr>
          </a:lstStyle>
          <a:p>
            <a:endParaRPr lang="en-US"/>
          </a:p>
        </p:txBody>
      </p:sp>
      <p:sp>
        <p:nvSpPr>
          <p:cNvPr id="3" name="Date Placeholder 2"/>
          <p:cNvSpPr>
            <a:spLocks noGrp="1"/>
          </p:cNvSpPr>
          <p:nvPr>
            <p:ph type="dt" idx="1"/>
          </p:nvPr>
        </p:nvSpPr>
        <p:spPr>
          <a:xfrm>
            <a:off x="3995217" y="0"/>
            <a:ext cx="3056414" cy="465455"/>
          </a:xfrm>
          <a:prstGeom prst="rect">
            <a:avLst/>
          </a:prstGeom>
        </p:spPr>
        <p:txBody>
          <a:bodyPr vert="horz" lIns="92610" tIns="46305" rIns="92610" bIns="46305" rtlCol="0"/>
          <a:lstStyle>
            <a:lvl1pPr algn="r">
              <a:defRPr sz="1200"/>
            </a:lvl1pPr>
          </a:lstStyle>
          <a:p>
            <a:fld id="{DFF4B11D-604D-41B1-950F-961241D7CA9A}" type="datetimeFigureOut">
              <a:rPr lang="en-US" smtClean="0"/>
              <a:pPr/>
              <a:t>10/3/2018</a:t>
            </a:fld>
            <a:endParaRPr lang="en-US"/>
          </a:p>
        </p:txBody>
      </p:sp>
      <p:sp>
        <p:nvSpPr>
          <p:cNvPr id="4" name="Slide Image Placeholder 3"/>
          <p:cNvSpPr>
            <a:spLocks noGrp="1" noRot="1" noChangeAspect="1"/>
          </p:cNvSpPr>
          <p:nvPr>
            <p:ph type="sldImg" idx="2"/>
          </p:nvPr>
        </p:nvSpPr>
        <p:spPr>
          <a:xfrm>
            <a:off x="1198563" y="698500"/>
            <a:ext cx="4656137" cy="3490913"/>
          </a:xfrm>
          <a:prstGeom prst="rect">
            <a:avLst/>
          </a:prstGeom>
          <a:noFill/>
          <a:ln w="12700">
            <a:solidFill>
              <a:prstClr val="black"/>
            </a:solidFill>
          </a:ln>
        </p:spPr>
        <p:txBody>
          <a:bodyPr vert="horz" lIns="92610" tIns="46305" rIns="92610" bIns="46305" rtlCol="0" anchor="ctr"/>
          <a:lstStyle/>
          <a:p>
            <a:endParaRPr lang="en-US"/>
          </a:p>
        </p:txBody>
      </p:sp>
      <p:sp>
        <p:nvSpPr>
          <p:cNvPr id="5" name="Notes Placeholder 4"/>
          <p:cNvSpPr>
            <a:spLocks noGrp="1"/>
          </p:cNvSpPr>
          <p:nvPr>
            <p:ph type="body" sz="quarter" idx="3"/>
          </p:nvPr>
        </p:nvSpPr>
        <p:spPr>
          <a:xfrm>
            <a:off x="705327" y="4421824"/>
            <a:ext cx="5642610" cy="4189095"/>
          </a:xfrm>
          <a:prstGeom prst="rect">
            <a:avLst/>
          </a:prstGeom>
        </p:spPr>
        <p:txBody>
          <a:bodyPr vert="horz" lIns="92610" tIns="46305" rIns="92610" bIns="46305"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2030"/>
            <a:ext cx="3056414" cy="465455"/>
          </a:xfrm>
          <a:prstGeom prst="rect">
            <a:avLst/>
          </a:prstGeom>
        </p:spPr>
        <p:txBody>
          <a:bodyPr vert="horz" lIns="92610" tIns="46305" rIns="92610" bIns="46305" rtlCol="0" anchor="b"/>
          <a:lstStyle>
            <a:lvl1pPr algn="l">
              <a:defRPr sz="1200"/>
            </a:lvl1pPr>
          </a:lstStyle>
          <a:p>
            <a:endParaRPr lang="en-US"/>
          </a:p>
        </p:txBody>
      </p:sp>
      <p:sp>
        <p:nvSpPr>
          <p:cNvPr id="7" name="Slide Number Placeholder 6"/>
          <p:cNvSpPr>
            <a:spLocks noGrp="1"/>
          </p:cNvSpPr>
          <p:nvPr>
            <p:ph type="sldNum" sz="quarter" idx="5"/>
          </p:nvPr>
        </p:nvSpPr>
        <p:spPr>
          <a:xfrm>
            <a:off x="3995217" y="8842030"/>
            <a:ext cx="3056414" cy="465455"/>
          </a:xfrm>
          <a:prstGeom prst="rect">
            <a:avLst/>
          </a:prstGeom>
        </p:spPr>
        <p:txBody>
          <a:bodyPr vert="horz" lIns="92610" tIns="46305" rIns="92610" bIns="46305" rtlCol="0" anchor="b"/>
          <a:lstStyle>
            <a:lvl1pPr algn="r">
              <a:defRPr sz="1200"/>
            </a:lvl1pPr>
          </a:lstStyle>
          <a:p>
            <a:fld id="{1EF2B74A-E380-4CB4-A268-AE31065E077E}" type="slidenum">
              <a:rPr lang="en-US" smtClean="0"/>
              <a:pPr/>
              <a:t>‹#›</a:t>
            </a:fld>
            <a:endParaRPr lang="en-US"/>
          </a:p>
        </p:txBody>
      </p:sp>
    </p:spTree>
    <p:extLst>
      <p:ext uri="{BB962C8B-B14F-4D97-AF65-F5344CB8AC3E}">
        <p14:creationId xmlns:p14="http://schemas.microsoft.com/office/powerpoint/2010/main" xmlns="" val="1989456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A3D43DC2-1F1E-4D13-B285-885546BB461C}" type="datetime1">
              <a:rPr lang="en-US" smtClean="0"/>
              <a:pPr/>
              <a:t>10/3/2018</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1CAE43B-37D7-48BA-A0CC-C212E989A80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3A87107-454A-4592-8689-2385B5753F0F}" type="datetime1">
              <a:rPr lang="en-US" smtClean="0"/>
              <a:pPr/>
              <a:t>10/3/2018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1CAE43B-37D7-48BA-A0CC-C212E989A80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62B3558-C90A-4E50-B32D-965B60B1458E}" type="datetime1">
              <a:rPr lang="en-US" smtClean="0"/>
              <a:pPr/>
              <a:t>10/3/2018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1CAE43B-37D7-48BA-A0CC-C212E989A80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82D88730-0BBC-4CDD-8B6E-4D869312C0F3}" type="datetime1">
              <a:rPr lang="en-US" smtClean="0"/>
              <a:pPr/>
              <a:t>10/3/2018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1CAE43B-37D7-48BA-A0CC-C212E989A80F}"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CA5BD523-60CA-4236-9F96-ADC7C60FC405}" type="datetime1">
              <a:rPr lang="en-US" smtClean="0"/>
              <a:pPr/>
              <a:t>10/3/2018</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61CAE43B-37D7-48BA-A0CC-C212E989A80F}"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1C5F7FB7-1735-4914-B5C9-D39F92DDAB00}" type="datetime1">
              <a:rPr lang="en-US" smtClean="0"/>
              <a:pPr/>
              <a:t>10/3/2018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1CAE43B-37D7-48BA-A0CC-C212E989A80F}"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0846F096-DAD9-4742-87C4-4DD71A9AEBF3}" type="datetime1">
              <a:rPr lang="en-US" smtClean="0"/>
              <a:pPr/>
              <a:t>10/3/2018</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61CAE43B-37D7-48BA-A0CC-C212E989A80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8C7B694-D170-488B-98C7-013867C90382}" type="datetime1">
              <a:rPr lang="en-US" smtClean="0"/>
              <a:pPr/>
              <a:t>10/3/2018</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61CAE43B-37D7-48BA-A0CC-C212E989A80F}"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01C1AB15-D103-4C27-810C-4F73B64547F3}" type="datetime1">
              <a:rPr lang="en-US" smtClean="0"/>
              <a:pPr/>
              <a:t>10/3/2018</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61CAE43B-37D7-48BA-A0CC-C212E989A80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D9DBC6B-D03E-4CA1-A5E6-D2A6CFEC3E7F}" type="datetime1">
              <a:rPr lang="en-US" smtClean="0"/>
              <a:pPr/>
              <a:t>10/3/2018</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61CAE43B-37D7-48BA-A0CC-C212E989A80F}"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22B1484-A349-4377-8BD3-939C279483D1}" type="datetime1">
              <a:rPr lang="en-US" smtClean="0"/>
              <a:pPr/>
              <a:t>10/3/2018</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1CAE43B-37D7-48BA-A0CC-C212E989A80F}"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71E5472C-BAB0-446F-A656-63A13C95399B}" type="datetime1">
              <a:rPr lang="en-US" smtClean="0"/>
              <a:pPr/>
              <a:t>10/3/2018</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1CAE43B-37D7-48BA-A0CC-C212E989A80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Elements/Components of Social Case Work</a:t>
            </a:r>
            <a:endParaRPr lang="en-US" dirty="0"/>
          </a:p>
        </p:txBody>
      </p:sp>
      <p:sp>
        <p:nvSpPr>
          <p:cNvPr id="3" name="Subtitle 2"/>
          <p:cNvSpPr>
            <a:spLocks noGrp="1"/>
          </p:cNvSpPr>
          <p:nvPr>
            <p:ph type="subTitle" idx="1"/>
          </p:nvPr>
        </p:nvSpPr>
        <p:spPr/>
        <p:txBody>
          <a:bodyPr/>
          <a:lstStyle/>
          <a:p>
            <a:r>
              <a:rPr lang="en-US" dirty="0" err="1" smtClean="0"/>
              <a:t>Dr.Muhammad</a:t>
            </a:r>
            <a:r>
              <a:rPr lang="en-US" dirty="0" smtClean="0"/>
              <a:t> </a:t>
            </a:r>
            <a:r>
              <a:rPr lang="en-US" dirty="0" err="1" smtClean="0"/>
              <a:t>Ibrar</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1</a:t>
            </a:fld>
            <a:endParaRPr lang="en-US"/>
          </a:p>
        </p:txBody>
      </p:sp>
    </p:spTree>
    <p:extLst>
      <p:ext uri="{BB962C8B-B14F-4D97-AF65-F5344CB8AC3E}">
        <p14:creationId xmlns:p14="http://schemas.microsoft.com/office/powerpoint/2010/main" xmlns="" val="328341321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109728" indent="0">
              <a:buNone/>
            </a:pPr>
            <a:r>
              <a:rPr lang="en-US" dirty="0" smtClean="0"/>
              <a:t>A social agency is an organized institution for expressing the will of a society or of some groups in that society for the welfare of its people. The classification of the welfare agencies are as:</a:t>
            </a:r>
          </a:p>
          <a:p>
            <a:pPr marL="681228" indent="-571500">
              <a:buFont typeface="+mj-lt"/>
              <a:buAutoNum type="romanUcPeriod"/>
            </a:pPr>
            <a:r>
              <a:rPr lang="en-US" dirty="0" smtClean="0"/>
              <a:t>Private (Funding Agencies) or Public agency (Social Welfare)</a:t>
            </a:r>
          </a:p>
          <a:p>
            <a:pPr marL="681228" indent="-571500">
              <a:buFont typeface="+mj-lt"/>
              <a:buAutoNum type="romanUcPeriod"/>
            </a:pPr>
            <a:r>
              <a:rPr lang="en-US" dirty="0" smtClean="0"/>
              <a:t>Primary(NGOs) or Secondary agency (Hospitals, Schools etc)</a:t>
            </a:r>
          </a:p>
          <a:p>
            <a:pPr marL="681228" indent="-571500">
              <a:buFont typeface="+mj-lt"/>
              <a:buAutoNum type="romanUcPeriod"/>
            </a:pPr>
            <a:r>
              <a:rPr lang="en-US" dirty="0" smtClean="0"/>
              <a:t>Local, provincial or national agency.</a:t>
            </a:r>
          </a:p>
          <a:p>
            <a:pPr marL="681228" indent="-571500">
              <a:buFont typeface="+mj-lt"/>
              <a:buAutoNum type="romanUcPeriod"/>
            </a:pPr>
            <a:r>
              <a:rPr lang="en-US" dirty="0" smtClean="0"/>
              <a:t>Closed or open agency</a:t>
            </a:r>
            <a:endParaRPr lang="en-US" dirty="0"/>
          </a:p>
        </p:txBody>
      </p:sp>
      <p:sp>
        <p:nvSpPr>
          <p:cNvPr id="3" name="Title 2"/>
          <p:cNvSpPr>
            <a:spLocks noGrp="1"/>
          </p:cNvSpPr>
          <p:nvPr>
            <p:ph type="title"/>
          </p:nvPr>
        </p:nvSpPr>
        <p:spPr/>
        <p:txBody>
          <a:bodyPr/>
          <a:lstStyle/>
          <a:p>
            <a:r>
              <a:rPr lang="en-US" dirty="0" smtClean="0"/>
              <a:t>3.Place or Agency</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10</a:t>
            </a:fld>
            <a:endParaRPr lang="en-US"/>
          </a:p>
        </p:txBody>
      </p:sp>
    </p:spTree>
    <p:extLst>
      <p:ext uri="{BB962C8B-B14F-4D97-AF65-F5344CB8AC3E}">
        <p14:creationId xmlns:p14="http://schemas.microsoft.com/office/powerpoint/2010/main" xmlns="" val="365638648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Each social welfare agency develops its </a:t>
            </a:r>
            <a:r>
              <a:rPr lang="en-US" dirty="0" err="1" smtClean="0"/>
              <a:t>programmes</a:t>
            </a:r>
            <a:r>
              <a:rPr lang="en-US" dirty="0" smtClean="0"/>
              <a:t> by which a particular area of social needs are served. The effectiveness of service will depend on the resources of the agency, competence of its staff and support of the community.</a:t>
            </a:r>
          </a:p>
          <a:p>
            <a:pPr marL="109728" indent="0" algn="just">
              <a:buNone/>
            </a:pPr>
            <a:r>
              <a:rPr lang="en-US" dirty="0" smtClean="0"/>
              <a:t>The social case worker is employed by the agency, the range and nature of his function being defined and limited by the agency.</a:t>
            </a:r>
            <a:endParaRPr lang="en-US" dirty="0"/>
          </a:p>
        </p:txBody>
      </p:sp>
      <p:sp>
        <p:nvSpPr>
          <p:cNvPr id="3" name="Title 2"/>
          <p:cNvSpPr>
            <a:spLocks noGrp="1"/>
          </p:cNvSpPr>
          <p:nvPr>
            <p:ph type="title"/>
          </p:nvPr>
        </p:nvSpPr>
        <p:spPr/>
        <p:txBody>
          <a:bodyPr/>
          <a:lstStyle/>
          <a:p>
            <a:r>
              <a:rPr lang="en-US" dirty="0" smtClean="0"/>
              <a:t>…Contd.</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11</a:t>
            </a:fld>
            <a:endParaRPr lang="en-US"/>
          </a:p>
        </p:txBody>
      </p:sp>
    </p:spTree>
    <p:extLst>
      <p:ext uri="{BB962C8B-B14F-4D97-AF65-F5344CB8AC3E}">
        <p14:creationId xmlns:p14="http://schemas.microsoft.com/office/powerpoint/2010/main" xmlns="" val="19473956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marL="109728" indent="0">
              <a:buNone/>
            </a:pPr>
            <a:r>
              <a:rPr lang="en-US" dirty="0" smtClean="0"/>
              <a:t>Like other profession the social case worker have to adopt certain processes to find out the solution for the problem the client have.</a:t>
            </a:r>
          </a:p>
          <a:p>
            <a:pPr marL="624078" indent="-514350" algn="just">
              <a:buFont typeface="+mj-lt"/>
              <a:buAutoNum type="arabicPeriod"/>
            </a:pPr>
            <a:r>
              <a:rPr lang="en-US" dirty="0" smtClean="0"/>
              <a:t>First contact: “little can be achieved unless the contact with the person needing help is such that it leads to the establishment of a relationship which can be maintained through out the case”. Through this rapport, the case worker enables the client to solve his problem. It is essential for the social case worker to be the sort of a person who can quickly help the client to feel at ease.</a:t>
            </a:r>
            <a:endParaRPr lang="en-US" dirty="0"/>
          </a:p>
        </p:txBody>
      </p:sp>
      <p:sp>
        <p:nvSpPr>
          <p:cNvPr id="3" name="Title 2"/>
          <p:cNvSpPr>
            <a:spLocks noGrp="1"/>
          </p:cNvSpPr>
          <p:nvPr>
            <p:ph type="title"/>
          </p:nvPr>
        </p:nvSpPr>
        <p:spPr/>
        <p:txBody>
          <a:bodyPr/>
          <a:lstStyle/>
          <a:p>
            <a:r>
              <a:rPr lang="en-US" dirty="0" smtClean="0"/>
              <a:t>4.Process</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12</a:t>
            </a:fld>
            <a:endParaRPr lang="en-US"/>
          </a:p>
        </p:txBody>
      </p:sp>
    </p:spTree>
    <p:extLst>
      <p:ext uri="{BB962C8B-B14F-4D97-AF65-F5344CB8AC3E}">
        <p14:creationId xmlns:p14="http://schemas.microsoft.com/office/powerpoint/2010/main" xmlns="" val="376838419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b="1" dirty="0" smtClean="0"/>
              <a:t>ii. Social history: </a:t>
            </a:r>
            <a:r>
              <a:rPr lang="en-US" dirty="0" smtClean="0"/>
              <a:t>Through frequent interviews and home visits the social case worker formulates a social history of the client. “Social history is the picture which the case worker makes of the client out of the information given by the client, out of the impression the client makes and out of the knowledge he has acquired in his training and experience.”</a:t>
            </a:r>
            <a:endParaRPr lang="en-US" dirty="0"/>
          </a:p>
        </p:txBody>
      </p:sp>
      <p:sp>
        <p:nvSpPr>
          <p:cNvPr id="3" name="Title 2"/>
          <p:cNvSpPr>
            <a:spLocks noGrp="1"/>
          </p:cNvSpPr>
          <p:nvPr>
            <p:ph type="title"/>
          </p:nvPr>
        </p:nvSpPr>
        <p:spPr/>
        <p:txBody>
          <a:bodyPr/>
          <a:lstStyle/>
          <a:p>
            <a:r>
              <a:rPr lang="en-US" dirty="0" smtClean="0"/>
              <a:t>…Contd.</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13</a:t>
            </a:fld>
            <a:endParaRPr lang="en-US"/>
          </a:p>
        </p:txBody>
      </p:sp>
    </p:spTree>
    <p:extLst>
      <p:ext uri="{BB962C8B-B14F-4D97-AF65-F5344CB8AC3E}">
        <p14:creationId xmlns:p14="http://schemas.microsoft.com/office/powerpoint/2010/main" xmlns="" val="16850868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The last but not the least and important element of social case work is professional representative. He/she will be a person of having sound and enrich knowledge of the social work practice, how to use the tools for the improvement and what should be done in the future. In simple word the professional representative means social worker.</a:t>
            </a:r>
            <a:endParaRPr lang="en-US" dirty="0"/>
          </a:p>
        </p:txBody>
      </p:sp>
      <p:sp>
        <p:nvSpPr>
          <p:cNvPr id="3" name="Title 2"/>
          <p:cNvSpPr>
            <a:spLocks noGrp="1"/>
          </p:cNvSpPr>
          <p:nvPr>
            <p:ph type="title"/>
          </p:nvPr>
        </p:nvSpPr>
        <p:spPr/>
        <p:txBody>
          <a:bodyPr/>
          <a:lstStyle/>
          <a:p>
            <a:r>
              <a:rPr lang="en-US" dirty="0" smtClean="0"/>
              <a:t>5.Professional representative</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14</a:t>
            </a:fld>
            <a:endParaRPr lang="en-US"/>
          </a:p>
        </p:txBody>
      </p:sp>
    </p:spTree>
    <p:extLst>
      <p:ext uri="{BB962C8B-B14F-4D97-AF65-F5344CB8AC3E}">
        <p14:creationId xmlns:p14="http://schemas.microsoft.com/office/powerpoint/2010/main" xmlns="" val="2504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H.H Perlman defines social case work as </a:t>
            </a:r>
          </a:p>
          <a:p>
            <a:pPr marL="0" indent="0">
              <a:buNone/>
            </a:pPr>
            <a:r>
              <a:rPr lang="en-US" i="1" dirty="0" smtClean="0"/>
              <a:t>“ a process  used by certain human welfare agencies to help individual to cope more effectively with their problem in social functioning.”</a:t>
            </a:r>
          </a:p>
          <a:p>
            <a:pPr marL="0" indent="0">
              <a:buNone/>
            </a:pPr>
            <a:r>
              <a:rPr lang="en-US" dirty="0" smtClean="0"/>
              <a:t>The following are the basic elements of social case work:</a:t>
            </a:r>
            <a:endParaRPr lang="en-US" dirty="0"/>
          </a:p>
        </p:txBody>
      </p:sp>
      <p:sp>
        <p:nvSpPr>
          <p:cNvPr id="2" name="Title 1"/>
          <p:cNvSpPr>
            <a:spLocks noGrp="1"/>
          </p:cNvSpPr>
          <p:nvPr>
            <p:ph type="title"/>
          </p:nvPr>
        </p:nvSpPr>
        <p:spPr/>
        <p:txBody>
          <a:bodyPr/>
          <a:lstStyle/>
          <a:p>
            <a:r>
              <a:rPr lang="en-US" dirty="0" smtClean="0"/>
              <a:t>Introduction</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2</a:t>
            </a:fld>
            <a:endParaRPr lang="en-US"/>
          </a:p>
        </p:txBody>
      </p:sp>
    </p:spTree>
    <p:extLst>
      <p:ext uri="{BB962C8B-B14F-4D97-AF65-F5344CB8AC3E}">
        <p14:creationId xmlns:p14="http://schemas.microsoft.com/office/powerpoint/2010/main" xmlns="" val="170758605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lnSpc>
                <a:spcPct val="150000"/>
              </a:lnSpc>
              <a:buFont typeface="+mj-lt"/>
              <a:buAutoNum type="arabicPeriod"/>
            </a:pPr>
            <a:r>
              <a:rPr lang="en-US" dirty="0" smtClean="0"/>
              <a:t>Person(Client)</a:t>
            </a:r>
          </a:p>
          <a:p>
            <a:pPr marL="514350" indent="-514350">
              <a:lnSpc>
                <a:spcPct val="150000"/>
              </a:lnSpc>
              <a:buFont typeface="+mj-lt"/>
              <a:buAutoNum type="arabicPeriod"/>
            </a:pPr>
            <a:r>
              <a:rPr lang="en-US" dirty="0"/>
              <a:t> </a:t>
            </a:r>
            <a:r>
              <a:rPr lang="en-US" dirty="0" smtClean="0"/>
              <a:t>Problem</a:t>
            </a:r>
          </a:p>
          <a:p>
            <a:pPr marL="514350" indent="-514350">
              <a:lnSpc>
                <a:spcPct val="150000"/>
              </a:lnSpc>
              <a:buFont typeface="+mj-lt"/>
              <a:buAutoNum type="arabicPeriod"/>
            </a:pPr>
            <a:r>
              <a:rPr lang="en-US" dirty="0" smtClean="0"/>
              <a:t>Place(Agency)</a:t>
            </a:r>
          </a:p>
          <a:p>
            <a:pPr marL="514350" indent="-514350">
              <a:lnSpc>
                <a:spcPct val="150000"/>
              </a:lnSpc>
              <a:buFont typeface="+mj-lt"/>
              <a:buAutoNum type="arabicPeriod"/>
            </a:pPr>
            <a:r>
              <a:rPr lang="en-US" dirty="0" smtClean="0"/>
              <a:t>Process</a:t>
            </a:r>
          </a:p>
          <a:p>
            <a:pPr marL="514350" indent="-514350">
              <a:lnSpc>
                <a:spcPct val="150000"/>
              </a:lnSpc>
              <a:buFont typeface="+mj-lt"/>
              <a:buAutoNum type="arabicPeriod"/>
            </a:pPr>
            <a:r>
              <a:rPr lang="en-US" dirty="0" smtClean="0"/>
              <a:t>Professional Representative(Social Worker)</a:t>
            </a:r>
          </a:p>
          <a:p>
            <a:pPr marL="514350" indent="-514350">
              <a:lnSpc>
                <a:spcPct val="150000"/>
              </a:lnSpc>
              <a:buFont typeface="+mj-lt"/>
              <a:buAutoNum type="arabicPeriod"/>
            </a:pPr>
            <a:endParaRPr lang="en-US" dirty="0"/>
          </a:p>
        </p:txBody>
      </p:sp>
      <p:sp>
        <p:nvSpPr>
          <p:cNvPr id="2" name="Title 1"/>
          <p:cNvSpPr>
            <a:spLocks noGrp="1"/>
          </p:cNvSpPr>
          <p:nvPr>
            <p:ph type="title"/>
          </p:nvPr>
        </p:nvSpPr>
        <p:spPr/>
        <p:txBody>
          <a:bodyPr/>
          <a:lstStyle/>
          <a:p>
            <a:r>
              <a:rPr lang="en-US" dirty="0" smtClean="0"/>
              <a:t>Elements of Social Case Work</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3</a:t>
            </a:fld>
            <a:endParaRPr lang="en-US"/>
          </a:p>
        </p:txBody>
      </p:sp>
    </p:spTree>
    <p:extLst>
      <p:ext uri="{BB962C8B-B14F-4D97-AF65-F5344CB8AC3E}">
        <p14:creationId xmlns:p14="http://schemas.microsoft.com/office/powerpoint/2010/main" xmlns="" val="30524873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just">
              <a:buNone/>
            </a:pPr>
            <a:r>
              <a:rPr lang="en-US" dirty="0" smtClean="0"/>
              <a:t>The person or client is an individual under stress. Because of the forces beyond his conscious control, he is unable to make a personally or socially satisfactory adjustment to the existing situation. He may voluntarily come, or may be referred to the agency by some other institution.</a:t>
            </a:r>
            <a:endParaRPr lang="en-US" dirty="0"/>
          </a:p>
        </p:txBody>
      </p:sp>
      <p:sp>
        <p:nvSpPr>
          <p:cNvPr id="2" name="Title 1"/>
          <p:cNvSpPr>
            <a:spLocks noGrp="1"/>
          </p:cNvSpPr>
          <p:nvPr>
            <p:ph type="title"/>
          </p:nvPr>
        </p:nvSpPr>
        <p:spPr/>
        <p:txBody>
          <a:bodyPr/>
          <a:lstStyle/>
          <a:p>
            <a:r>
              <a:rPr lang="en-US" dirty="0" smtClean="0"/>
              <a:t>1.Person(Client)</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4</a:t>
            </a:fld>
            <a:endParaRPr lang="en-US"/>
          </a:p>
        </p:txBody>
      </p:sp>
    </p:spTree>
    <p:extLst>
      <p:ext uri="{BB962C8B-B14F-4D97-AF65-F5344CB8AC3E}">
        <p14:creationId xmlns:p14="http://schemas.microsoft.com/office/powerpoint/2010/main" xmlns="" val="8906663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smtClean="0"/>
              <a:t>To study a person the following points should be kept in mind:</a:t>
            </a:r>
          </a:p>
          <a:p>
            <a:pPr marL="571500" indent="-571500">
              <a:buFont typeface="+mj-lt"/>
              <a:buAutoNum type="romanUcPeriod"/>
            </a:pPr>
            <a:r>
              <a:rPr lang="en-US" dirty="0" smtClean="0"/>
              <a:t>A case worker does not have to take a complete history : the nature of the problem and the agency will determine the kind and extent of knowledge necessary to help him.</a:t>
            </a:r>
          </a:p>
          <a:p>
            <a:pPr marL="571500" indent="-571500">
              <a:buFont typeface="+mj-lt"/>
              <a:buAutoNum type="romanUcPeriod"/>
            </a:pPr>
            <a:r>
              <a:rPr lang="en-US" dirty="0" smtClean="0"/>
              <a:t>A person’s behavior has meaning and purpose: a case worker must understand the client’s behavior and reactions to gain insight into his problems.</a:t>
            </a:r>
            <a:endParaRPr lang="en-US" dirty="0"/>
          </a:p>
        </p:txBody>
      </p:sp>
      <p:sp>
        <p:nvSpPr>
          <p:cNvPr id="2" name="Title 1"/>
          <p:cNvSpPr>
            <a:spLocks noGrp="1"/>
          </p:cNvSpPr>
          <p:nvPr>
            <p:ph type="title"/>
          </p:nvPr>
        </p:nvSpPr>
        <p:spPr/>
        <p:txBody>
          <a:bodyPr/>
          <a:lstStyle/>
          <a:p>
            <a:r>
              <a:rPr lang="en-US" dirty="0" smtClean="0"/>
              <a:t>…Contd.</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5</a:t>
            </a:fld>
            <a:endParaRPr lang="en-US"/>
          </a:p>
        </p:txBody>
      </p:sp>
    </p:spTree>
    <p:extLst>
      <p:ext uri="{BB962C8B-B14F-4D97-AF65-F5344CB8AC3E}">
        <p14:creationId xmlns:p14="http://schemas.microsoft.com/office/powerpoint/2010/main" xmlns="" val="14370929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buNone/>
            </a:pPr>
            <a:r>
              <a:rPr lang="en-US" dirty="0" smtClean="0"/>
              <a:t>III. Whether a person’s behavior is effective or not in promoting his well-being depends on the functioning of his personality structure. Often a person cannot make the needed adjustment because of his lack of motivation and </a:t>
            </a:r>
            <a:r>
              <a:rPr lang="en-US" smtClean="0"/>
              <a:t>emotional stability. </a:t>
            </a:r>
            <a:endParaRPr lang="en-US" dirty="0"/>
          </a:p>
        </p:txBody>
      </p:sp>
      <p:sp>
        <p:nvSpPr>
          <p:cNvPr id="2" name="Title 1"/>
          <p:cNvSpPr>
            <a:spLocks noGrp="1"/>
          </p:cNvSpPr>
          <p:nvPr>
            <p:ph type="title"/>
          </p:nvPr>
        </p:nvSpPr>
        <p:spPr/>
        <p:txBody>
          <a:bodyPr/>
          <a:lstStyle/>
          <a:p>
            <a:r>
              <a:rPr lang="en-US" dirty="0" smtClean="0"/>
              <a:t>…Contd</a:t>
            </a:r>
            <a:r>
              <a:rPr lang="en-US" dirty="0"/>
              <a:t>.</a:t>
            </a:r>
          </a:p>
        </p:txBody>
      </p:sp>
      <p:sp>
        <p:nvSpPr>
          <p:cNvPr id="5" name="Slide Number Placeholder 4"/>
          <p:cNvSpPr>
            <a:spLocks noGrp="1"/>
          </p:cNvSpPr>
          <p:nvPr>
            <p:ph type="sldNum" sz="quarter" idx="12"/>
          </p:nvPr>
        </p:nvSpPr>
        <p:spPr/>
        <p:txBody>
          <a:bodyPr/>
          <a:lstStyle/>
          <a:p>
            <a:fld id="{61CAE43B-37D7-48BA-A0CC-C212E989A80F}" type="slidenum">
              <a:rPr lang="en-US" smtClean="0"/>
              <a:pPr/>
              <a:t>6</a:t>
            </a:fld>
            <a:endParaRPr lang="en-US"/>
          </a:p>
        </p:txBody>
      </p:sp>
    </p:spTree>
    <p:extLst>
      <p:ext uri="{BB962C8B-B14F-4D97-AF65-F5344CB8AC3E}">
        <p14:creationId xmlns:p14="http://schemas.microsoft.com/office/powerpoint/2010/main" xmlns="" val="3277645312"/>
      </p:ext>
    </p:extLst>
  </p:cSld>
  <p:clrMapOvr>
    <a:masterClrMapping/>
  </p:clrMapOvr>
  <p:transition spd="slow">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148072"/>
          </a:xfrm>
        </p:spPr>
        <p:txBody>
          <a:bodyPr>
            <a:normAutofit lnSpcReduction="10000"/>
          </a:bodyPr>
          <a:lstStyle/>
          <a:p>
            <a:pPr marL="109728" indent="0">
              <a:buNone/>
            </a:pPr>
            <a:r>
              <a:rPr lang="en-US" dirty="0" smtClean="0"/>
              <a:t>The problem is that state of the client which effects his/her social functioning. It should be economic, medical, educational, recreational ,psychological, social or physical. So its important to understand the different aspects of a problem.</a:t>
            </a:r>
          </a:p>
          <a:p>
            <a:pPr marL="681228" indent="-571500">
              <a:buFont typeface="+mj-lt"/>
              <a:buAutoNum type="romanUcPeriod"/>
            </a:pPr>
            <a:r>
              <a:rPr lang="en-US" dirty="0" smtClean="0"/>
              <a:t>The case worker and the client has to select a part of the problem. The selection of that is on the following basis:</a:t>
            </a:r>
          </a:p>
          <a:p>
            <a:pPr marL="624078" indent="-514350">
              <a:buFont typeface="+mj-lt"/>
              <a:buAutoNum type="alphaLcParenR"/>
            </a:pPr>
            <a:r>
              <a:rPr lang="en-US" dirty="0" smtClean="0"/>
              <a:t>What the client wants and needs</a:t>
            </a:r>
          </a:p>
          <a:p>
            <a:pPr marL="624078" indent="-514350">
              <a:buFont typeface="+mj-lt"/>
              <a:buAutoNum type="alphaLcParenR"/>
            </a:pPr>
            <a:r>
              <a:rPr lang="en-US" dirty="0" smtClean="0"/>
              <a:t>What is the solution</a:t>
            </a:r>
          </a:p>
          <a:p>
            <a:pPr marL="624078" indent="-514350">
              <a:buFont typeface="+mj-lt"/>
              <a:buAutoNum type="alphaLcParenR"/>
            </a:pPr>
            <a:r>
              <a:rPr lang="en-US" dirty="0" smtClean="0"/>
              <a:t>What the agency is far and can offer</a:t>
            </a:r>
          </a:p>
          <a:p>
            <a:pPr marL="624078" indent="-514350">
              <a:buFont typeface="+mj-lt"/>
              <a:buAutoNum type="alphaLcParenR"/>
            </a:pPr>
            <a:endParaRPr lang="en-US" dirty="0" smtClean="0"/>
          </a:p>
          <a:p>
            <a:pPr marL="624078" indent="-514350">
              <a:buFont typeface="+mj-lt"/>
              <a:buAutoNum type="alphaLcParenR"/>
            </a:pPr>
            <a:endParaRPr lang="en-US" dirty="0" smtClean="0"/>
          </a:p>
          <a:p>
            <a:pPr marL="624078" indent="-514350">
              <a:buFont typeface="+mj-lt"/>
              <a:buAutoNum type="alphaLcParenR"/>
            </a:pPr>
            <a:endParaRPr lang="en-US" dirty="0"/>
          </a:p>
        </p:txBody>
      </p:sp>
      <p:sp>
        <p:nvSpPr>
          <p:cNvPr id="3" name="Title 2"/>
          <p:cNvSpPr>
            <a:spLocks noGrp="1"/>
          </p:cNvSpPr>
          <p:nvPr>
            <p:ph type="title"/>
          </p:nvPr>
        </p:nvSpPr>
        <p:spPr/>
        <p:txBody>
          <a:bodyPr/>
          <a:lstStyle/>
          <a:p>
            <a:r>
              <a:rPr lang="en-US" dirty="0" smtClean="0"/>
              <a:t>2.Problem</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7</a:t>
            </a:fld>
            <a:endParaRPr lang="en-US"/>
          </a:p>
        </p:txBody>
      </p:sp>
    </p:spTree>
    <p:extLst>
      <p:ext uri="{BB962C8B-B14F-4D97-AF65-F5344CB8AC3E}">
        <p14:creationId xmlns:p14="http://schemas.microsoft.com/office/powerpoint/2010/main" xmlns="" val="23818970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109728" indent="0" algn="just">
              <a:buNone/>
            </a:pPr>
            <a:r>
              <a:rPr lang="en-US" dirty="0" smtClean="0"/>
              <a:t>ii) Problem in any part of a person’s living tends to create a “chain reaction”. Thus a person suffering from physical ailment (illness) may have psychological and social problems as well. It is important to understand which one is the cause or the effect.</a:t>
            </a:r>
          </a:p>
          <a:p>
            <a:pPr marL="109728" indent="0" algn="just">
              <a:buNone/>
            </a:pPr>
            <a:r>
              <a:rPr lang="en-US" dirty="0" smtClean="0"/>
              <a:t>iii) The client may have different conception about his/her problem due to psychological stress or social perception.</a:t>
            </a:r>
            <a:endParaRPr lang="en-US" dirty="0"/>
          </a:p>
        </p:txBody>
      </p:sp>
      <p:sp>
        <p:nvSpPr>
          <p:cNvPr id="3" name="Title 2"/>
          <p:cNvSpPr>
            <a:spLocks noGrp="1"/>
          </p:cNvSpPr>
          <p:nvPr>
            <p:ph type="title"/>
          </p:nvPr>
        </p:nvSpPr>
        <p:spPr/>
        <p:txBody>
          <a:bodyPr/>
          <a:lstStyle/>
          <a:p>
            <a:r>
              <a:rPr lang="en-US" dirty="0" smtClean="0"/>
              <a:t>…Contd.</a:t>
            </a:r>
            <a:endParaRPr lang="en-US" dirty="0"/>
          </a:p>
        </p:txBody>
      </p:sp>
      <p:sp>
        <p:nvSpPr>
          <p:cNvPr id="5" name="Slide Number Placeholder 4"/>
          <p:cNvSpPr>
            <a:spLocks noGrp="1"/>
          </p:cNvSpPr>
          <p:nvPr>
            <p:ph type="sldNum" sz="quarter" idx="12"/>
          </p:nvPr>
        </p:nvSpPr>
        <p:spPr/>
        <p:txBody>
          <a:bodyPr/>
          <a:lstStyle/>
          <a:p>
            <a:fld id="{61CAE43B-37D7-48BA-A0CC-C212E989A80F}" type="slidenum">
              <a:rPr lang="en-US" smtClean="0"/>
              <a:pPr/>
              <a:t>8</a:t>
            </a:fld>
            <a:endParaRPr lang="en-US"/>
          </a:p>
        </p:txBody>
      </p:sp>
    </p:spTree>
    <p:extLst>
      <p:ext uri="{BB962C8B-B14F-4D97-AF65-F5344CB8AC3E}">
        <p14:creationId xmlns:p14="http://schemas.microsoft.com/office/powerpoint/2010/main" xmlns="" val="407290056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lgn="ctr">
              <a:buNone/>
            </a:pPr>
            <a:r>
              <a:rPr lang="en-US" b="1" dirty="0" smtClean="0"/>
              <a:t>Problems can be categorized as follows (Grace Mathew):</a:t>
            </a:r>
          </a:p>
          <a:p>
            <a:pPr>
              <a:buNone/>
            </a:pPr>
            <a:r>
              <a:rPr lang="en-US" dirty="0" smtClean="0"/>
              <a:t>1.Problems related to illness and disabilities</a:t>
            </a:r>
          </a:p>
          <a:p>
            <a:pPr>
              <a:buNone/>
            </a:pPr>
            <a:r>
              <a:rPr lang="en-US" dirty="0" smtClean="0"/>
              <a:t>2. Problems due to lack of material resources.</a:t>
            </a:r>
          </a:p>
          <a:p>
            <a:pPr>
              <a:buNone/>
            </a:pPr>
            <a:r>
              <a:rPr lang="en-US" dirty="0" smtClean="0"/>
              <a:t>3. School related problems.</a:t>
            </a:r>
          </a:p>
          <a:p>
            <a:pPr>
              <a:buNone/>
            </a:pPr>
            <a:r>
              <a:rPr lang="en-US" dirty="0" smtClean="0"/>
              <a:t>4. Problems related to institutionalization.</a:t>
            </a:r>
          </a:p>
          <a:p>
            <a:pPr>
              <a:buNone/>
            </a:pPr>
            <a:r>
              <a:rPr lang="en-US" dirty="0" smtClean="0"/>
              <a:t>5. Behavior problems.</a:t>
            </a:r>
          </a:p>
          <a:p>
            <a:pPr>
              <a:buNone/>
            </a:pPr>
            <a:r>
              <a:rPr lang="en-US" dirty="0" smtClean="0"/>
              <a:t>6. Problems of marital discord.</a:t>
            </a:r>
          </a:p>
          <a:p>
            <a:pPr>
              <a:buNone/>
            </a:pPr>
            <a:r>
              <a:rPr lang="en-US" dirty="0" smtClean="0"/>
              <a:t>7.Clients caught up in social problems like gambling, prostitution, alcoholism, drug </a:t>
            </a:r>
          </a:p>
          <a:p>
            <a:pPr>
              <a:buNone/>
            </a:pPr>
            <a:r>
              <a:rPr lang="en-US" dirty="0" smtClean="0"/>
              <a:t>	addiction.</a:t>
            </a:r>
            <a:endParaRPr lang="en-US" dirty="0"/>
          </a:p>
        </p:txBody>
      </p:sp>
      <p:sp>
        <p:nvSpPr>
          <p:cNvPr id="3" name="Slide Number Placeholder 2"/>
          <p:cNvSpPr>
            <a:spLocks noGrp="1"/>
          </p:cNvSpPr>
          <p:nvPr>
            <p:ph type="sldNum" sz="quarter" idx="12"/>
          </p:nvPr>
        </p:nvSpPr>
        <p:spPr/>
        <p:txBody>
          <a:bodyPr/>
          <a:lstStyle/>
          <a:p>
            <a:fld id="{61CAE43B-37D7-48BA-A0CC-C212E989A80F}" type="slidenum">
              <a:rPr lang="en-US" smtClean="0"/>
              <a:pPr/>
              <a:t>9</a:t>
            </a:fld>
            <a:endParaRPr lang="en-US"/>
          </a:p>
        </p:txBody>
      </p:sp>
      <p:sp>
        <p:nvSpPr>
          <p:cNvPr id="4" name="Title 3"/>
          <p:cNvSpPr>
            <a:spLocks noGrp="1"/>
          </p:cNvSpPr>
          <p:nvPr>
            <p:ph type="title"/>
          </p:nvPr>
        </p:nvSpPr>
        <p:spPr/>
        <p:txBody>
          <a:bodyPr/>
          <a:lstStyle/>
          <a:p>
            <a:r>
              <a:rPr lang="en-US" dirty="0" smtClean="0"/>
              <a:t>…Contd.</a:t>
            </a:r>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765</TotalTime>
  <Words>857</Words>
  <Application>Microsoft Office PowerPoint</Application>
  <PresentationFormat>On-screen Show (4:3)</PresentationFormat>
  <Paragraphs>70</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Concourse</vt:lpstr>
      <vt:lpstr>Elements/Components of Social Case Work</vt:lpstr>
      <vt:lpstr>Introduction</vt:lpstr>
      <vt:lpstr>Elements of Social Case Work</vt:lpstr>
      <vt:lpstr>1.Person(Client)</vt:lpstr>
      <vt:lpstr>…Contd.</vt:lpstr>
      <vt:lpstr>…Contd.</vt:lpstr>
      <vt:lpstr>2.Problem</vt:lpstr>
      <vt:lpstr>…Contd.</vt:lpstr>
      <vt:lpstr>…Contd.</vt:lpstr>
      <vt:lpstr>3.Place or Agency</vt:lpstr>
      <vt:lpstr>…Contd.</vt:lpstr>
      <vt:lpstr>4.Process</vt:lpstr>
      <vt:lpstr>…Contd.</vt:lpstr>
      <vt:lpstr>5.Professional representative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Elements of Social Case Work</dc:title>
  <dc:creator>Ibrar</dc:creator>
  <cp:lastModifiedBy>dell</cp:lastModifiedBy>
  <cp:revision>87</cp:revision>
  <cp:lastPrinted>2011-09-27T04:08:50Z</cp:lastPrinted>
  <dcterms:created xsi:type="dcterms:W3CDTF">2011-09-21T03:47:26Z</dcterms:created>
  <dcterms:modified xsi:type="dcterms:W3CDTF">2018-10-03T04:35:58Z</dcterms:modified>
</cp:coreProperties>
</file>